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364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83" r:id="rId15"/>
    <p:sldId id="377" r:id="rId16"/>
    <p:sldId id="378" r:id="rId17"/>
    <p:sldId id="379" r:id="rId18"/>
    <p:sldId id="381" r:id="rId19"/>
    <p:sldId id="382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3606" autoAdjust="0"/>
  </p:normalViewPr>
  <p:slideViewPr>
    <p:cSldViewPr snapToGrid="0">
      <p:cViewPr>
        <p:scale>
          <a:sx n="75" d="100"/>
          <a:sy n="7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ge\collaborazioni\SERCOP\psdz%202012-2014\risultati%20in%20grafic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ge\collaborazioni\SERCOP\psdz%202012-2014\risultati%20in%20grafic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ge\collaborazioni\SERCOP\psdz%202012-2014\risultati%20in%20grafic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ge\collaborazioni\SERCOP\psdz%202012-2014\risultati%20in%20grafic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ge\collaborazioni\SERCOP\psdz%202012-2014\risultati%20in%20grafic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ge\collaborazioni\SERCOP\psdz%202012-2014\risultati%20in%20grafic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ge\collaborazioni\SERCOP\psdz%202012-2014\risultati%20in%20grafic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ge\collaborazioni\SERCOP\psdz%202012-2014\risultati%20in%20grafic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ge\collaborazioni\SERCOP\psdz%202012-2014\risultati%20in%20grafic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Macrobiettivi e azioni previste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numero macrobiettivi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Foglio1!$B$7:$B$10</c:f>
              <c:strCache>
                <c:ptCount val="4"/>
                <c:pt idx="0">
                  <c:v>DISABILI</c:v>
                </c:pt>
                <c:pt idx="1">
                  <c:v>INCLUSIONE SOCIALE</c:v>
                </c:pt>
                <c:pt idx="2">
                  <c:v>MINORI E FAMIGLIA</c:v>
                </c:pt>
                <c:pt idx="3">
                  <c:v>ANZIANI</c:v>
                </c:pt>
              </c:strCache>
            </c:strRef>
          </c:cat>
          <c:val>
            <c:numRef>
              <c:f>Foglio1!$C$7:$C$10</c:f>
              <c:numCache>
                <c:formatCode>General</c:formatCode>
                <c:ptCount val="4"/>
                <c:pt idx="0">
                  <c:v>7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v>numero azioni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Foglio1!$B$7:$B$10</c:f>
              <c:strCache>
                <c:ptCount val="4"/>
                <c:pt idx="0">
                  <c:v>DISABILI</c:v>
                </c:pt>
                <c:pt idx="1">
                  <c:v>INCLUSIONE SOCIALE</c:v>
                </c:pt>
                <c:pt idx="2">
                  <c:v>MINORI E FAMIGLIA</c:v>
                </c:pt>
                <c:pt idx="3">
                  <c:v>ANZIANI</c:v>
                </c:pt>
              </c:strCache>
            </c:strRef>
          </c:cat>
          <c:val>
            <c:numRef>
              <c:f>Foglio1!$D$7:$D$10</c:f>
              <c:numCache>
                <c:formatCode>General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10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3784448"/>
        <c:axId val="83785984"/>
      </c:barChart>
      <c:catAx>
        <c:axId val="83784448"/>
        <c:scaling>
          <c:orientation val="minMax"/>
        </c:scaling>
        <c:delete val="0"/>
        <c:axPos val="b"/>
        <c:majorTickMark val="out"/>
        <c:minorTickMark val="none"/>
        <c:tickLblPos val="nextTo"/>
        <c:crossAx val="83785984"/>
        <c:crosses val="autoZero"/>
        <c:auto val="1"/>
        <c:lblAlgn val="ctr"/>
        <c:lblOffset val="100"/>
        <c:noMultiLvlLbl val="0"/>
      </c:catAx>
      <c:valAx>
        <c:axId val="83785984"/>
        <c:scaling>
          <c:orientation val="minMax"/>
          <c:max val="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784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341207349081367"/>
          <c:y val="0.49185561207476952"/>
          <c:w val="0.18732866724992708"/>
          <c:h val="0.1114191844903974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baseline="0" dirty="0"/>
              <a:t> Area Disabili su </a:t>
            </a:r>
            <a:r>
              <a:rPr lang="it-IT" baseline="0" dirty="0" err="1"/>
              <a:t>Macrobiettivi</a:t>
            </a:r>
            <a:endParaRPr lang="it-IT" dirty="0"/>
          </a:p>
        </c:rich>
      </c:tx>
      <c:layout>
        <c:manualLayout>
          <c:xMode val="edge"/>
          <c:yMode val="edge"/>
          <c:x val="0.262248785965005"/>
          <c:y val="3.703697975436387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% di realizzazione"</c:v>
          </c:tx>
          <c:spPr>
            <a:scene3d>
              <a:camera prst="orthographicFront"/>
              <a:lightRig rig="threePt" dir="t"/>
            </a:scene3d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Foglio1!$B$21:$B$27</c:f>
              <c:strCache>
                <c:ptCount val="7"/>
                <c:pt idx="0">
                  <c:v>Costruzione polo riasbilitazione</c:v>
                </c:pt>
                <c:pt idx="1">
                  <c:v>Integrazione tra agenzie </c:v>
                </c:pt>
                <c:pt idx="2">
                  <c:v>Orientamento e info a famiglie</c:v>
                </c:pt>
                <c:pt idx="3">
                  <c:v>Interventi innovativi in età evolutiva</c:v>
                </c:pt>
                <c:pt idx="4">
                  <c:v>Tutela sostegno</c:v>
                </c:pt>
                <c:pt idx="5">
                  <c:v>progetto di vita</c:v>
                </c:pt>
                <c:pt idx="6">
                  <c:v>progetti individuali</c:v>
                </c:pt>
              </c:strCache>
            </c:strRef>
          </c:cat>
          <c:val>
            <c:numRef>
              <c:f>Foglio1!$D$21:$D$27</c:f>
              <c:numCache>
                <c:formatCode>0%</c:formatCode>
                <c:ptCount val="7"/>
                <c:pt idx="0">
                  <c:v>0.30000000000000016</c:v>
                </c:pt>
                <c:pt idx="1">
                  <c:v>1</c:v>
                </c:pt>
                <c:pt idx="2">
                  <c:v>0.5</c:v>
                </c:pt>
                <c:pt idx="3">
                  <c:v>1</c:v>
                </c:pt>
                <c:pt idx="4">
                  <c:v>0.5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3722624"/>
        <c:axId val="83723776"/>
      </c:barChart>
      <c:catAx>
        <c:axId val="83722624"/>
        <c:scaling>
          <c:orientation val="minMax"/>
        </c:scaling>
        <c:delete val="0"/>
        <c:axPos val="b"/>
        <c:majorTickMark val="out"/>
        <c:minorTickMark val="none"/>
        <c:tickLblPos val="nextTo"/>
        <c:crossAx val="83723776"/>
        <c:crosses val="autoZero"/>
        <c:auto val="1"/>
        <c:lblAlgn val="ctr"/>
        <c:lblOffset val="100"/>
        <c:noMultiLvlLbl val="0"/>
      </c:catAx>
      <c:valAx>
        <c:axId val="8372377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3722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% su tipo obiettivo/azione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Foglio1!$D$34</c:f>
              <c:strCache>
                <c:ptCount val="1"/>
                <c:pt idx="0">
                  <c:v>OBIETTIVI DI SALUTE E CURA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9.0218417367684683E-3"/>
                  <c:y val="0.116141478351197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Foglio1!$B$35:$C$41</c:f>
              <c:strCache>
                <c:ptCount val="7"/>
                <c:pt idx="0">
                  <c:v>Costruzione Polo riabilitazione</c:v>
                </c:pt>
                <c:pt idx="1">
                  <c:v>Integrazione tra Agenzie</c:v>
                </c:pt>
                <c:pt idx="2">
                  <c:v>Orientamento e info a famiglie</c:v>
                </c:pt>
                <c:pt idx="3">
                  <c:v>Interventi innovativi in età evolutiva</c:v>
                </c:pt>
                <c:pt idx="4">
                  <c:v>Tutela sostegno</c:v>
                </c:pt>
                <c:pt idx="5">
                  <c:v>Progetto di vita</c:v>
                </c:pt>
                <c:pt idx="6">
                  <c:v>Progetti individuali</c:v>
                </c:pt>
              </c:strCache>
            </c:strRef>
          </c:cat>
          <c:val>
            <c:numRef>
              <c:f>Foglio1!$D$35:$D$41</c:f>
              <c:numCache>
                <c:formatCode>General</c:formatCode>
                <c:ptCount val="7"/>
                <c:pt idx="3" formatCode="0%">
                  <c:v>1</c:v>
                </c:pt>
                <c:pt idx="4" formatCode="0%">
                  <c:v>0.5</c:v>
                </c:pt>
                <c:pt idx="5" formatCode="0%">
                  <c:v>1</c:v>
                </c:pt>
                <c:pt idx="6" formatCode="0%">
                  <c:v>2.0000000000000011E-2</c:v>
                </c:pt>
              </c:numCache>
            </c:numRef>
          </c:val>
        </c:ser>
        <c:ser>
          <c:idx val="1"/>
          <c:order val="1"/>
          <c:tx>
            <c:strRef>
              <c:f>Foglio1!$E$34</c:f>
              <c:strCache>
                <c:ptCount val="1"/>
                <c:pt idx="0">
                  <c:v>OBBIETTIVI DI SISTEMA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9.0218417367684128E-3"/>
                  <c:y val="0.2300812684827846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Foglio1!$B$35:$C$41</c:f>
              <c:strCache>
                <c:ptCount val="7"/>
                <c:pt idx="0">
                  <c:v>Costruzione Polo riabilitazione</c:v>
                </c:pt>
                <c:pt idx="1">
                  <c:v>Integrazione tra Agenzie</c:v>
                </c:pt>
                <c:pt idx="2">
                  <c:v>Orientamento e info a famiglie</c:v>
                </c:pt>
                <c:pt idx="3">
                  <c:v>Interventi innovativi in età evolutiva</c:v>
                </c:pt>
                <c:pt idx="4">
                  <c:v>Tutela sostegno</c:v>
                </c:pt>
                <c:pt idx="5">
                  <c:v>Progetto di vita</c:v>
                </c:pt>
                <c:pt idx="6">
                  <c:v>Progetti individuali</c:v>
                </c:pt>
              </c:strCache>
            </c:strRef>
          </c:cat>
          <c:val>
            <c:numRef>
              <c:f>Foglio1!$E$35:$E$41</c:f>
              <c:numCache>
                <c:formatCode>0%</c:formatCode>
                <c:ptCount val="7"/>
                <c:pt idx="0">
                  <c:v>0.30000000000000016</c:v>
                </c:pt>
                <c:pt idx="1">
                  <c:v>1</c:v>
                </c:pt>
                <c:pt idx="2">
                  <c:v>0.5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3829120"/>
        <c:axId val="83830656"/>
      </c:barChart>
      <c:catAx>
        <c:axId val="83829120"/>
        <c:scaling>
          <c:orientation val="minMax"/>
        </c:scaling>
        <c:delete val="0"/>
        <c:axPos val="b"/>
        <c:majorTickMark val="out"/>
        <c:minorTickMark val="none"/>
        <c:tickLblPos val="nextTo"/>
        <c:crossAx val="83830656"/>
        <c:crosses val="autoZero"/>
        <c:auto val="1"/>
        <c:lblAlgn val="ctr"/>
        <c:lblOffset val="100"/>
        <c:noMultiLvlLbl val="0"/>
      </c:catAx>
      <c:valAx>
        <c:axId val="83830656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83829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95739346442152"/>
          <c:y val="0.49223565435240785"/>
          <c:w val="0.19302076479880997"/>
          <c:h val="0.229396514349284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Area Inclusione</a:t>
            </a:r>
            <a:r>
              <a:rPr lang="en-US" baseline="0"/>
              <a:t> su Macrobiettivi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% di realizzazione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Foglio1!$B$50:$B$54</c:f>
              <c:strCache>
                <c:ptCount val="5"/>
                <c:pt idx="0">
                  <c:v>Integrazione Comuni,AO,ASL IIIsett</c:v>
                </c:pt>
                <c:pt idx="1">
                  <c:v>Percorsi di emersione integr soc </c:v>
                </c:pt>
                <c:pt idx="2">
                  <c:v>Interventi servizi rivolti stranieri</c:v>
                </c:pt>
                <c:pt idx="3">
                  <c:v>Housing sociale</c:v>
                </c:pt>
                <c:pt idx="4">
                  <c:v>Integrazione lavorativa/ reddito</c:v>
                </c:pt>
              </c:strCache>
            </c:strRef>
          </c:cat>
          <c:val>
            <c:numRef>
              <c:f>Foglio1!$D$50:$D$54</c:f>
              <c:numCache>
                <c:formatCode>0%</c:formatCode>
                <c:ptCount val="5"/>
                <c:pt idx="0">
                  <c:v>0.4</c:v>
                </c:pt>
                <c:pt idx="1">
                  <c:v>1</c:v>
                </c:pt>
                <c:pt idx="2">
                  <c:v>1</c:v>
                </c:pt>
                <c:pt idx="3">
                  <c:v>0.5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56768"/>
        <c:axId val="91423872"/>
      </c:barChart>
      <c:catAx>
        <c:axId val="83856768"/>
        <c:scaling>
          <c:orientation val="minMax"/>
        </c:scaling>
        <c:delete val="0"/>
        <c:axPos val="b"/>
        <c:majorTickMark val="out"/>
        <c:minorTickMark val="none"/>
        <c:tickLblPos val="nextTo"/>
        <c:crossAx val="91423872"/>
        <c:crosses val="autoZero"/>
        <c:auto val="1"/>
        <c:lblAlgn val="ctr"/>
        <c:lblOffset val="100"/>
        <c:noMultiLvlLbl val="0"/>
      </c:catAx>
      <c:valAx>
        <c:axId val="9142387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3856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su tipo obiettivo/azione</a:t>
            </a:r>
          </a:p>
        </c:rich>
      </c:tx>
      <c:layout>
        <c:manualLayout>
          <c:xMode val="edge"/>
          <c:yMode val="edge"/>
          <c:x val="0.307382440252984"/>
          <c:y val="2.8905569147242467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Foglio1!$D$61</c:f>
              <c:strCache>
                <c:ptCount val="1"/>
                <c:pt idx="0">
                  <c:v>OBIETTIVI DI SALUTE E CURA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Foglio1!$B$62:$C$66</c:f>
              <c:strCache>
                <c:ptCount val="5"/>
                <c:pt idx="0">
                  <c:v>Integrazione Comuni,AO,ASL IIIsett</c:v>
                </c:pt>
                <c:pt idx="1">
                  <c:v>Percorsi emersione integr soc </c:v>
                </c:pt>
                <c:pt idx="2">
                  <c:v>Interventi servizi rivolti stranieri</c:v>
                </c:pt>
                <c:pt idx="3">
                  <c:v>Housing sociale</c:v>
                </c:pt>
                <c:pt idx="4">
                  <c:v>Integrazione lavorativa/ reddito</c:v>
                </c:pt>
              </c:strCache>
            </c:strRef>
          </c:cat>
          <c:val>
            <c:numRef>
              <c:f>Foglio1!$D$62:$D$66</c:f>
              <c:numCache>
                <c:formatCode>0%</c:formatCode>
                <c:ptCount val="5"/>
                <c:pt idx="0">
                  <c:v>0.5</c:v>
                </c:pt>
                <c:pt idx="1">
                  <c:v>1</c:v>
                </c:pt>
                <c:pt idx="2">
                  <c:v>1</c:v>
                </c:pt>
                <c:pt idx="3">
                  <c:v>0.1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Foglio1!$E$61</c:f>
              <c:strCache>
                <c:ptCount val="1"/>
                <c:pt idx="0">
                  <c:v>OBBIETTIVI DI SISTEMA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81829147208412E-2"/>
                  <c:y val="6.6482809038657664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9655787020124876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Foglio1!$B$62:$C$66</c:f>
              <c:strCache>
                <c:ptCount val="5"/>
                <c:pt idx="0">
                  <c:v>Integrazione Comuni,AO,ASL IIIsett</c:v>
                </c:pt>
                <c:pt idx="1">
                  <c:v>Percorsi emersione integr soc </c:v>
                </c:pt>
                <c:pt idx="2">
                  <c:v>Interventi servizi rivolti stranieri</c:v>
                </c:pt>
                <c:pt idx="3">
                  <c:v>Housing sociale</c:v>
                </c:pt>
                <c:pt idx="4">
                  <c:v>Integrazione lavorativa/ reddito</c:v>
                </c:pt>
              </c:strCache>
            </c:strRef>
          </c:cat>
          <c:val>
            <c:numRef>
              <c:f>Foglio1!$E$62:$E$66</c:f>
              <c:numCache>
                <c:formatCode>General</c:formatCode>
                <c:ptCount val="5"/>
                <c:pt idx="0" formatCode="0%">
                  <c:v>0.5</c:v>
                </c:pt>
                <c:pt idx="3" formatCode="0%">
                  <c:v>1</c:v>
                </c:pt>
                <c:pt idx="4" formatCode="0%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468544"/>
        <c:axId val="91470080"/>
      </c:barChart>
      <c:catAx>
        <c:axId val="91468544"/>
        <c:scaling>
          <c:orientation val="minMax"/>
        </c:scaling>
        <c:delete val="0"/>
        <c:axPos val="b"/>
        <c:majorTickMark val="out"/>
        <c:minorTickMark val="none"/>
        <c:tickLblPos val="nextTo"/>
        <c:crossAx val="91470080"/>
        <c:crosses val="autoZero"/>
        <c:auto val="1"/>
        <c:lblAlgn val="ctr"/>
        <c:lblOffset val="100"/>
        <c:noMultiLvlLbl val="0"/>
      </c:catAx>
      <c:valAx>
        <c:axId val="914700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1468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956391217769661"/>
          <c:y val="0.4922718499652094"/>
          <c:w val="0.20103945058527978"/>
          <c:h val="0.2007443718972939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Area Minori su macrobiettivi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%di realizzazione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Foglio1!$B$80:$B$84</c:f>
              <c:strCache>
                <c:ptCount val="5"/>
                <c:pt idx="0">
                  <c:v>Interventi rivolti a famiglia</c:v>
                </c:pt>
                <c:pt idx="1">
                  <c:v>Supporto rete servizi prima infanzia</c:v>
                </c:pt>
                <c:pt idx="2">
                  <c:v>Politiche giovanili</c:v>
                </c:pt>
                <c:pt idx="3">
                  <c:v>interventi prevenzione</c:v>
                </c:pt>
                <c:pt idx="4">
                  <c:v>integrazione culturale migranza</c:v>
                </c:pt>
              </c:strCache>
            </c:strRef>
          </c:cat>
          <c:val>
            <c:numRef>
              <c:f>Foglio1!$D$80:$D$84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075584"/>
        <c:axId val="101103104"/>
      </c:barChart>
      <c:catAx>
        <c:axId val="101075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1103104"/>
        <c:crosses val="autoZero"/>
        <c:auto val="1"/>
        <c:lblAlgn val="ctr"/>
        <c:lblOffset val="100"/>
        <c:noMultiLvlLbl val="0"/>
      </c:catAx>
      <c:valAx>
        <c:axId val="1011031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1075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%su tipo obiettivo/azione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6932594379049487"/>
          <c:y val="0.17942961827758108"/>
          <c:w val="0.64534886264217006"/>
          <c:h val="0.49521637715553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Foglio1!$D$94</c:f>
              <c:strCache>
                <c:ptCount val="1"/>
                <c:pt idx="0">
                  <c:v>OBIETTIVI DI SALUTE E CURA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Foglio1!$B$95:$C$99</c:f>
              <c:strCache>
                <c:ptCount val="5"/>
                <c:pt idx="0">
                  <c:v>Interventi rivolti a famiglia</c:v>
                </c:pt>
                <c:pt idx="1">
                  <c:v>Supporto rete servizi prima infanzia</c:v>
                </c:pt>
                <c:pt idx="2">
                  <c:v>Politiche giovanili</c:v>
                </c:pt>
                <c:pt idx="3">
                  <c:v>interventi prevenzione</c:v>
                </c:pt>
                <c:pt idx="4">
                  <c:v>integrazione culturale migranza</c:v>
                </c:pt>
              </c:strCache>
            </c:strRef>
          </c:cat>
          <c:val>
            <c:numRef>
              <c:f>Foglio1!$D$95:$D$99</c:f>
              <c:numCache>
                <c:formatCode>0%</c:formatCode>
                <c:ptCount val="5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Foglio1!$E$94</c:f>
              <c:strCache>
                <c:ptCount val="1"/>
                <c:pt idx="0">
                  <c:v>OBBIETTIVI DI SISTEMA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0029657149687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Foglio1!$B$95:$C$99</c:f>
              <c:strCache>
                <c:ptCount val="5"/>
                <c:pt idx="0">
                  <c:v>Interventi rivolti a famiglia</c:v>
                </c:pt>
                <c:pt idx="1">
                  <c:v>Supporto rete servizi prima infanzia</c:v>
                </c:pt>
                <c:pt idx="2">
                  <c:v>Politiche giovanili</c:v>
                </c:pt>
                <c:pt idx="3">
                  <c:v>interventi prevenzione</c:v>
                </c:pt>
                <c:pt idx="4">
                  <c:v>integrazione culturale migranza</c:v>
                </c:pt>
              </c:strCache>
            </c:strRef>
          </c:cat>
          <c:val>
            <c:numRef>
              <c:f>Foglio1!$E$95:$E$99</c:f>
              <c:numCache>
                <c:formatCode>General</c:formatCode>
                <c:ptCount val="5"/>
                <c:pt idx="0" formatCode="0%">
                  <c:v>1</c:v>
                </c:pt>
                <c:pt idx="2" formatCode="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59296"/>
        <c:axId val="101160832"/>
      </c:barChart>
      <c:catAx>
        <c:axId val="101159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1160832"/>
        <c:crosses val="autoZero"/>
        <c:auto val="1"/>
        <c:lblAlgn val="ctr"/>
        <c:lblOffset val="100"/>
        <c:noMultiLvlLbl val="0"/>
      </c:catAx>
      <c:valAx>
        <c:axId val="101160832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1159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035654388065687"/>
          <c:y val="0.83958839190860202"/>
          <c:w val="0.33080068020534453"/>
          <c:h val="0.145244238293571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Area Anziani su macrobiettivi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% di realizzazione</c:v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Foglio1!$B$82:$B$87</c:f>
              <c:strCache>
                <c:ptCount val="6"/>
                <c:pt idx="0">
                  <c:v>Integrazione socio sanitaria</c:v>
                </c:pt>
                <c:pt idx="1">
                  <c:v>Sostegno alla domiciliarità</c:v>
                </c:pt>
                <c:pt idx="2">
                  <c:v>Armonia modalità accesso ai servizi</c:v>
                </c:pt>
                <c:pt idx="3">
                  <c:v>facilitazione accesso ai servizi</c:v>
                </c:pt>
                <c:pt idx="4">
                  <c:v>Residenzialità leggera</c:v>
                </c:pt>
                <c:pt idx="5">
                  <c:v>Promozione attività Amm di sostegno</c:v>
                </c:pt>
              </c:strCache>
            </c:strRef>
          </c:cat>
          <c:val>
            <c:numRef>
              <c:f>Foglio1!$D$82:$D$87</c:f>
              <c:numCache>
                <c:formatCode>0%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0</c:v>
                </c:pt>
                <c:pt idx="3">
                  <c:v>0.30000000000000016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177600"/>
        <c:axId val="101201024"/>
      </c:barChart>
      <c:catAx>
        <c:axId val="10117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1201024"/>
        <c:crosses val="autoZero"/>
        <c:auto val="1"/>
        <c:lblAlgn val="ctr"/>
        <c:lblOffset val="100"/>
        <c:noMultiLvlLbl val="0"/>
      </c:catAx>
      <c:valAx>
        <c:axId val="1012010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1177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su tipo obiettivo azione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Foglio1!$D$99</c:f>
              <c:strCache>
                <c:ptCount val="1"/>
                <c:pt idx="0">
                  <c:v>OBIETTIVI DI SALUTE E CURA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Foglio1!$B$100:$C$105</c:f>
              <c:strCache>
                <c:ptCount val="6"/>
                <c:pt idx="0">
                  <c:v>Integrazione socio sanitaria</c:v>
                </c:pt>
                <c:pt idx="1">
                  <c:v>Sostegno alla domiciliarità</c:v>
                </c:pt>
                <c:pt idx="2">
                  <c:v>Armonia modalità accesso ai servizi</c:v>
                </c:pt>
                <c:pt idx="3">
                  <c:v>facilitazione accesso ai servizi</c:v>
                </c:pt>
                <c:pt idx="4">
                  <c:v>Residenzialità leggera</c:v>
                </c:pt>
                <c:pt idx="5">
                  <c:v>Promozione attività Amm di sostegno</c:v>
                </c:pt>
              </c:strCache>
            </c:strRef>
          </c:cat>
          <c:val>
            <c:numRef>
              <c:f>Foglio1!$D$100:$D$105</c:f>
              <c:numCache>
                <c:formatCode>0%</c:formatCode>
                <c:ptCount val="6"/>
                <c:pt idx="1">
                  <c:v>0.5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Foglio1!$E$99</c:f>
              <c:strCache>
                <c:ptCount val="1"/>
                <c:pt idx="0">
                  <c:v>OBBIETTIVI DI SISTEMA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Foglio1!$B$100:$C$105</c:f>
              <c:strCache>
                <c:ptCount val="6"/>
                <c:pt idx="0">
                  <c:v>Integrazione socio sanitaria</c:v>
                </c:pt>
                <c:pt idx="1">
                  <c:v>Sostegno alla domiciliarità</c:v>
                </c:pt>
                <c:pt idx="2">
                  <c:v>Armonia modalità accesso ai servizi</c:v>
                </c:pt>
                <c:pt idx="3">
                  <c:v>facilitazione accesso ai servizi</c:v>
                </c:pt>
                <c:pt idx="4">
                  <c:v>Residenzialità leggera</c:v>
                </c:pt>
                <c:pt idx="5">
                  <c:v>Promozione attività Amm di sostegno</c:v>
                </c:pt>
              </c:strCache>
            </c:strRef>
          </c:cat>
          <c:val>
            <c:numRef>
              <c:f>Foglio1!$E$100:$E$105</c:f>
              <c:numCache>
                <c:formatCode>General</c:formatCode>
                <c:ptCount val="6"/>
                <c:pt idx="0" formatCode="0%">
                  <c:v>0</c:v>
                </c:pt>
                <c:pt idx="2" formatCode="0%">
                  <c:v>0</c:v>
                </c:pt>
                <c:pt idx="3" formatCode="0%">
                  <c:v>0.30000000000000016</c:v>
                </c:pt>
                <c:pt idx="4" formatCode="0%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249024"/>
        <c:axId val="101250560"/>
      </c:barChart>
      <c:catAx>
        <c:axId val="101249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1250560"/>
        <c:crosses val="autoZero"/>
        <c:auto val="1"/>
        <c:lblAlgn val="ctr"/>
        <c:lblOffset val="100"/>
        <c:noMultiLvlLbl val="0"/>
      </c:catAx>
      <c:valAx>
        <c:axId val="10125056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1249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BFB15-31AB-4D4A-B5C8-58AAB8058C4A}" type="datetimeFigureOut">
              <a:rPr lang="it-IT" smtClean="0"/>
              <a:pPr/>
              <a:t>11/01/2012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CFA58-8B40-4AEB-88C2-AECB47F93A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250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CFA58-8B40-4AEB-88C2-AECB47F93A77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295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DBE97E0-F8DF-4211-9A28-C48E83B59057}" type="datetime1">
              <a:rPr lang="it-IT" smtClean="0"/>
              <a:t>11/01/2012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1154B11-7D70-4C67-AC2D-74E4635A29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04D1-02D7-411F-9669-B1C59BEE2B5C}" type="datetime1">
              <a:rPr lang="it-IT" smtClean="0"/>
              <a:t>11/01/2012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BD5D-B832-4AB8-B2DF-EEC8A4179383}" type="datetime1">
              <a:rPr lang="it-IT" smtClean="0"/>
              <a:t>11/01/2012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57C58-43BE-4C14-8756-BD815FCCDDC5}" type="datetime1">
              <a:rPr lang="it-IT" smtClean="0"/>
              <a:t>11/01/2012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3D26-8A1D-4465-8BFB-1C01648DB1BE}" type="datetime1">
              <a:rPr lang="it-IT" smtClean="0"/>
              <a:t>11/01/2012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78B4-F2C9-474B-9172-302B68A58658}" type="datetime1">
              <a:rPr lang="it-IT" smtClean="0"/>
              <a:t>11/01/2012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E15CB2-735A-47ED-B7A1-D85021707D88}" type="datetime1">
              <a:rPr lang="it-IT" smtClean="0"/>
              <a:t>11/01/2012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154B11-7D70-4C67-AC2D-74E4635A29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4DA656-93C9-4F1D-9611-5CF1C5805DE2}" type="datetime1">
              <a:rPr lang="it-IT" smtClean="0"/>
              <a:t>11/01/2012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1154B11-7D70-4C67-AC2D-74E4635A29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084F-535E-4AA9-BF14-90A97C55A1A7}" type="datetime1">
              <a:rPr lang="it-IT" smtClean="0"/>
              <a:t>11/01/2012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0571-7AB7-4C13-8AC6-017FF47C4173}" type="datetime1">
              <a:rPr lang="it-IT" smtClean="0"/>
              <a:t>11/01/2012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060D-9406-434C-86B3-4E3C1D1705E0}" type="datetime1">
              <a:rPr lang="it-IT" smtClean="0"/>
              <a:t>11/01/2012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7E47691-5222-4276-9CDE-0494D1D6B873}" type="datetime1">
              <a:rPr lang="it-IT" smtClean="0"/>
              <a:t>11/01/2012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1154B11-7D70-4C67-AC2D-74E4635A299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4754" y="269508"/>
            <a:ext cx="8845617" cy="2367814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“Valutazione degli esiti del Piano Sociale di Zona 2009-2011  e </a:t>
            </a:r>
            <a:br>
              <a:rPr lang="it-IT" sz="3200" dirty="0" smtClean="0"/>
            </a:br>
            <a:r>
              <a:rPr lang="it-IT" sz="3200" dirty="0" smtClean="0"/>
              <a:t>indirizzi futuri della programmazione zonale” 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latin typeface="Book Antiqua" pitchFamily="18" charset="0"/>
              </a:rPr>
              <a:t>Giuseppe Cangialosi </a:t>
            </a:r>
            <a:br>
              <a:rPr lang="it-IT" sz="2800" dirty="0" smtClean="0">
                <a:latin typeface="Book Antiqua" pitchFamily="18" charset="0"/>
              </a:rPr>
            </a:br>
            <a:endParaRPr lang="it-IT" sz="2800" dirty="0" smtClean="0">
              <a:latin typeface="Book Antiqua" pitchFamily="18" charset="0"/>
            </a:endParaRPr>
          </a:p>
          <a:p>
            <a:pPr>
              <a:spcBef>
                <a:spcPts val="0"/>
              </a:spcBef>
            </a:pPr>
            <a:r>
              <a:rPr lang="it-IT" dirty="0" smtClean="0">
                <a:latin typeface="Book Antiqua" pitchFamily="18" charset="0"/>
              </a:rPr>
              <a:t>Coordinatore Ufficio </a:t>
            </a:r>
          </a:p>
          <a:p>
            <a:pPr>
              <a:spcBef>
                <a:spcPts val="0"/>
              </a:spcBef>
            </a:pPr>
            <a:r>
              <a:rPr lang="it-IT" dirty="0" smtClean="0">
                <a:latin typeface="Book Antiqua" pitchFamily="18" charset="0"/>
              </a:rPr>
              <a:t>Piano Sociale di Zona</a:t>
            </a:r>
            <a:endParaRPr lang="it-IT" dirty="0">
              <a:latin typeface="Book Antiqua" pitchFamily="18" charset="0"/>
            </a:endParaRPr>
          </a:p>
        </p:txBody>
      </p:sp>
      <p:pic>
        <p:nvPicPr>
          <p:cNvPr id="4" name="Immagine 3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3965" y="4263991"/>
            <a:ext cx="2750269" cy="22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egnaposto contenuto 5" descr="sercop-senza scrit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67452" y="3590223"/>
            <a:ext cx="1076548" cy="586751"/>
          </a:xfrm>
          <a:prstGeom prst="rect">
            <a:avLst/>
          </a:prstGeo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120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535178"/>
              </p:ext>
            </p:extLst>
          </p:nvPr>
        </p:nvGraphicFramePr>
        <p:xfrm>
          <a:off x="855784" y="1594338"/>
          <a:ext cx="7831015" cy="4531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egnaposto contenuto 5" descr="sercop-senza scrit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40080" y="729113"/>
            <a:ext cx="8229600" cy="9121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Gli esiti: Area anziani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145912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Segnaposto contenuto 5" descr="sercop-senza scrit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pic>
        <p:nvPicPr>
          <p:cNvPr id="6" name="Immagine 5" descr="Logo Piano Sociale del Rhodens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40080" y="729113"/>
            <a:ext cx="8229600" cy="8535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Gli esiti: Area anziani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810378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Qualche evidenza: dati </a:t>
            </a:r>
            <a:r>
              <a:rPr lang="it-IT" sz="3200" dirty="0" err="1" smtClean="0"/>
              <a:t>censis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Dal 2008 al 2011 il FNPS è passato da 932 milioni a 220 milioni il FNA da 400 milioni a 0.</a:t>
            </a:r>
          </a:p>
          <a:p>
            <a:r>
              <a:rPr lang="it-IT" dirty="0" smtClean="0"/>
              <a:t>La spesa sociale dei comuni è concentrata tra minori famiglie e anziani. Minori oltre il 40% e anziani il 21,2% disabili 20% lotta alla </a:t>
            </a:r>
            <a:r>
              <a:rPr lang="it-IT" dirty="0" err="1" smtClean="0"/>
              <a:t>poverta</a:t>
            </a:r>
            <a:r>
              <a:rPr lang="it-IT" dirty="0" smtClean="0"/>
              <a:t> 7%</a:t>
            </a:r>
          </a:p>
          <a:p>
            <a:r>
              <a:rPr lang="it-IT" dirty="0" smtClean="0"/>
              <a:t>Le famiglie in condizioni di deprivazione  sono ora 4 </a:t>
            </a:r>
            <a:r>
              <a:rPr lang="it-IT" dirty="0" err="1" smtClean="0"/>
              <a:t>mil</a:t>
            </a:r>
            <a:r>
              <a:rPr lang="it-IT" dirty="0" smtClean="0"/>
              <a:t> il 15% in più in tre anni.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 descr="Logo Piano Sociale del Rhodens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egnaposto contenuto 5" descr="sercop-senza scrit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350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023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3200" dirty="0" smtClean="0"/>
              <a:t>Qualche evidenza: spesa media Italia/Europa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Totale welfare (con pensioni) Italia 26, 5% EU 26% su PIL</a:t>
            </a:r>
          </a:p>
          <a:p>
            <a:r>
              <a:rPr lang="it-IT" dirty="0" smtClean="0"/>
              <a:t>Non autosufficienza  Italia 1,6 % Eu 2,1% su PIL (-31%)</a:t>
            </a:r>
          </a:p>
          <a:p>
            <a:r>
              <a:rPr lang="it-IT" dirty="0" smtClean="0"/>
              <a:t>Famiglia Maternità Italia 1,3% Eu 2,1% (-61%)</a:t>
            </a:r>
          </a:p>
          <a:p>
            <a:r>
              <a:rPr lang="it-IT" dirty="0" smtClean="0"/>
              <a:t>Povertà Italia 0,1% Eu 0,4% (-75%)</a:t>
            </a:r>
          </a:p>
          <a:p>
            <a:pPr marL="109728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4" name="Segnaposto contenuto 5" descr="sercop-senza scrit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pic>
        <p:nvPicPr>
          <p:cNvPr id="5" name="Immagine 4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985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023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3200" dirty="0" smtClean="0"/>
              <a:t>Qualche evidenza: spesa pubblica welfare sociale tipologia di utenti (</a:t>
            </a:r>
            <a:r>
              <a:rPr lang="it-IT" sz="3200" dirty="0" err="1" smtClean="0"/>
              <a:t>istat</a:t>
            </a:r>
            <a:r>
              <a:rPr lang="it-IT" sz="3200" dirty="0"/>
              <a:t> </a:t>
            </a:r>
            <a:r>
              <a:rPr lang="it-IT" sz="3200" dirty="0" smtClean="0"/>
              <a:t>2010)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Servizi prima infanzia 0,09 % del PIL</a:t>
            </a:r>
          </a:p>
          <a:p>
            <a:r>
              <a:rPr lang="it-IT" dirty="0" smtClean="0"/>
              <a:t>Servizi domiciliari, semi residenziali, residenziali per non autosufficienti 0,64 % del PIL</a:t>
            </a:r>
          </a:p>
          <a:p>
            <a:r>
              <a:rPr lang="it-IT" dirty="0" smtClean="0"/>
              <a:t>Contributi contrasto povertà 0,1% del PIL</a:t>
            </a:r>
          </a:p>
          <a:p>
            <a:pPr marL="109728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4" name="Segnaposto contenuto 5" descr="sercop-senza scrit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pic>
        <p:nvPicPr>
          <p:cNvPr id="5" name="Immagine 4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945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828" y="757989"/>
            <a:ext cx="82296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Le nuove linee di indirizzo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848051"/>
            <a:ext cx="8387335" cy="4278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In un passaggio una nuova fase che annuncia una ricostruzione di concetti e un ridimensionamento della centralità delle risorse quale motore della programmazione: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i="1" dirty="0" smtClean="0"/>
              <a:t>«Nella </a:t>
            </a:r>
            <a:r>
              <a:rPr lang="it-IT" i="1" dirty="0"/>
              <a:t>nuova fase del welfare si </a:t>
            </a:r>
            <a:r>
              <a:rPr lang="it-IT" i="1" dirty="0" smtClean="0"/>
              <a:t>rende necessario: focalizzare </a:t>
            </a:r>
            <a:r>
              <a:rPr lang="it-IT" i="1" dirty="0"/>
              <a:t>l’attenzione sulla ricomposizione istituzionale </a:t>
            </a:r>
            <a:r>
              <a:rPr lang="it-IT" i="1" dirty="0" smtClean="0"/>
              <a:t>e finanziaria </a:t>
            </a:r>
            <a:r>
              <a:rPr lang="it-IT" i="1" dirty="0"/>
              <a:t>degli interventi, delle decisioni e delle linee </a:t>
            </a:r>
            <a:r>
              <a:rPr lang="it-IT" i="1" dirty="0" smtClean="0"/>
              <a:t>di programmazione»</a:t>
            </a:r>
            <a:endParaRPr lang="it-IT" dirty="0" smtClean="0"/>
          </a:p>
        </p:txBody>
      </p:sp>
      <p:pic>
        <p:nvPicPr>
          <p:cNvPr id="4" name="Immagine 3" descr="Logo Piano Sociale del Rhodens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egnaposto contenuto 5" descr="sercop-senza scrit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629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951" y="815741"/>
            <a:ext cx="82296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Le nuove linee di indirizzo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5628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i="1" dirty="0" smtClean="0"/>
              <a:t>«Entro </a:t>
            </a:r>
            <a:r>
              <a:rPr lang="it-IT" i="1" dirty="0"/>
              <a:t>quel sistema i Piani di Zona programmano il 6,5% delle risorse. Ne </a:t>
            </a:r>
            <a:r>
              <a:rPr lang="it-IT" i="1" dirty="0" smtClean="0"/>
              <a:t>consegue che </a:t>
            </a:r>
            <a:r>
              <a:rPr lang="it-IT" i="1" dirty="0"/>
              <a:t>se gli stessi Piani di Zona si giocano solo entro quel perimetro restano ai </a:t>
            </a:r>
            <a:r>
              <a:rPr lang="it-IT" i="1" dirty="0" smtClean="0"/>
              <a:t>margini della </a:t>
            </a:r>
            <a:r>
              <a:rPr lang="it-IT" i="1" dirty="0"/>
              <a:t>programmazione reale, rispetto alla quale è possibile riposizionarsi – non </a:t>
            </a:r>
            <a:r>
              <a:rPr lang="it-IT" i="1" dirty="0" smtClean="0"/>
              <a:t>tanto per </a:t>
            </a:r>
            <a:r>
              <a:rPr lang="it-IT" i="1" dirty="0"/>
              <a:t>gestire più risorse, quanto aumentando la competenza nel mettere in </a:t>
            </a:r>
            <a:r>
              <a:rPr lang="it-IT" i="1" dirty="0" smtClean="0"/>
              <a:t>relazione attori </a:t>
            </a:r>
            <a:r>
              <a:rPr lang="it-IT" i="1" dirty="0"/>
              <a:t>e risorse, nel negoziare e promuovere sinergia e razionalizzazione, a </a:t>
            </a:r>
            <a:r>
              <a:rPr lang="it-IT" i="1" dirty="0" smtClean="0"/>
              <a:t>maggior ragione </a:t>
            </a:r>
            <a:r>
              <a:rPr lang="it-IT" i="1" dirty="0"/>
              <a:t>riducendosi sempre più le risorse pubbliche </a:t>
            </a:r>
            <a:r>
              <a:rPr lang="it-IT" i="1" dirty="0" smtClean="0"/>
              <a:t>disponibili»</a:t>
            </a:r>
            <a:endParaRPr lang="it-IT" i="1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Segnaposto contenuto 5" descr="sercop-senza scrit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pic>
        <p:nvPicPr>
          <p:cNvPr id="5" name="Immagine 4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872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951" y="815741"/>
            <a:ext cx="82296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/>
              <a:t>Alcune direttrici per il 2012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562856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it-IT" dirty="0"/>
              <a:t>Ricomporre e riqualificare la spesa sociale. </a:t>
            </a:r>
          </a:p>
          <a:p>
            <a:pPr marL="457200" indent="-457200"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it-IT" dirty="0"/>
              <a:t>Ricomporre e potenziare il patrimonio delle conoscenze</a:t>
            </a:r>
          </a:p>
          <a:p>
            <a:pPr marL="457200" indent="-457200"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it-IT" dirty="0"/>
              <a:t>Tentare di programmare le policy  proponendo ad una nuova composizione di </a:t>
            </a:r>
            <a:r>
              <a:rPr lang="it-IT" dirty="0" err="1"/>
              <a:t>stake</a:t>
            </a:r>
            <a:r>
              <a:rPr lang="it-IT" dirty="0"/>
              <a:t> </a:t>
            </a:r>
            <a:r>
              <a:rPr lang="it-IT" dirty="0" err="1"/>
              <a:t>holder</a:t>
            </a:r>
            <a:r>
              <a:rPr lang="it-IT" dirty="0"/>
              <a:t> una visione del welfare «conveniente»  allo sviluppo complessivo dei territori</a:t>
            </a:r>
          </a:p>
          <a:p>
            <a:pPr marL="457200" indent="-457200"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it-IT" dirty="0"/>
              <a:t>Disegnare la programmazione attraverso un </a:t>
            </a:r>
            <a:r>
              <a:rPr lang="it-IT" dirty="0" smtClean="0"/>
              <a:t>supporto </a:t>
            </a:r>
            <a:r>
              <a:rPr lang="it-IT" dirty="0"/>
              <a:t>tecnico e competenze rinnovate</a:t>
            </a:r>
          </a:p>
          <a:p>
            <a:pPr marL="457200" indent="-457200"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it-IT" dirty="0"/>
              <a:t>Ridisegnare un sistema di servizi rivolti alla massima cura e alla massima integrazione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Segnaposto contenuto 5" descr="sercop-senza scrit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pic>
        <p:nvPicPr>
          <p:cNvPr id="5" name="Immagine 4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0204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562856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it-IT" dirty="0" smtClean="0"/>
              <a:t>  il livello tecnico deve continuare a garantire un ruolo di supporto ricollocando però  la propria azione  in una dimensione di laboratorio </a:t>
            </a:r>
            <a:r>
              <a:rPr lang="it-IT" dirty="0"/>
              <a:t>capace di gestire ma anche di </a:t>
            </a:r>
            <a:r>
              <a:rPr lang="it-IT" dirty="0" smtClean="0"/>
              <a:t>sperimentare, costruendo e offrendo </a:t>
            </a:r>
            <a:r>
              <a:rPr lang="it-IT" dirty="0"/>
              <a:t>strumenti innovativi</a:t>
            </a:r>
            <a:r>
              <a:rPr lang="it-IT" dirty="0" smtClean="0"/>
              <a:t>;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it-IT" dirty="0" smtClean="0"/>
              <a:t>Il livello  </a:t>
            </a:r>
            <a:r>
              <a:rPr lang="it-IT" dirty="0"/>
              <a:t>politico </a:t>
            </a:r>
            <a:r>
              <a:rPr lang="it-IT" dirty="0" smtClean="0"/>
              <a:t>deve ripensare la propria funzione di indirizzo optando per una </a:t>
            </a:r>
            <a:r>
              <a:rPr lang="it-IT" dirty="0"/>
              <a:t>visione integrata che ricollochi le politiche sociali all’interno delle strategie di </a:t>
            </a:r>
            <a:r>
              <a:rPr lang="it-IT" dirty="0" smtClean="0"/>
              <a:t>sviluppo complessivo </a:t>
            </a:r>
            <a:r>
              <a:rPr lang="it-IT" dirty="0"/>
              <a:t>del </a:t>
            </a:r>
            <a:r>
              <a:rPr lang="it-IT" dirty="0" smtClean="0"/>
              <a:t>territorio ripartendo da un indice di  </a:t>
            </a:r>
            <a:r>
              <a:rPr lang="it-IT" dirty="0"/>
              <a:t>benessere delle persone </a:t>
            </a:r>
            <a:r>
              <a:rPr lang="it-IT" dirty="0" smtClean="0"/>
              <a:t> quale indice </a:t>
            </a:r>
            <a:r>
              <a:rPr lang="it-IT" dirty="0"/>
              <a:t>di successo </a:t>
            </a:r>
            <a:r>
              <a:rPr lang="it-IT" dirty="0" smtClean="0"/>
              <a:t>complessivo del proprio mandato. </a:t>
            </a:r>
            <a:endParaRPr lang="it-IT" dirty="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it-IT" dirty="0" smtClean="0"/>
              <a:t> costruire sistemi </a:t>
            </a:r>
            <a:r>
              <a:rPr lang="it-IT" dirty="0"/>
              <a:t>integrati ma attivi: con il terzo settore attraverso una progettazione e una gestione partecipata e compartecipante. Con </a:t>
            </a:r>
            <a:r>
              <a:rPr lang="it-IT" dirty="0" smtClean="0"/>
              <a:t>il livello </a:t>
            </a:r>
            <a:r>
              <a:rPr lang="it-IT" dirty="0"/>
              <a:t>socio sanitario e sanitario: passando dall’enunciazioni alla reale integrazione utile ai </a:t>
            </a:r>
            <a:r>
              <a:rPr lang="it-IT" dirty="0" smtClean="0"/>
              <a:t>cittadini. Con il profit dove ne sussistano le condizioni.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Segnaposto contenuto 5" descr="sercop-senza scrit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pic>
        <p:nvPicPr>
          <p:cNvPr id="5" name="Immagine 4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514350" y="815975"/>
            <a:ext cx="82296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/>
              <a:t>Alcune direttrici per il 2012</a:t>
            </a:r>
          </a:p>
        </p:txBody>
      </p:sp>
    </p:spTree>
    <p:extLst>
      <p:ext uri="{BB962C8B-B14F-4D97-AF65-F5344CB8AC3E}">
        <p14:creationId xmlns:p14="http://schemas.microsoft.com/office/powerpoint/2010/main" val="3027601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562856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it-IT" dirty="0" smtClean="0"/>
              <a:t>In questa logica gli  </a:t>
            </a:r>
            <a:r>
              <a:rPr lang="it-IT" dirty="0"/>
              <a:t>Uffici  di  Piano  </a:t>
            </a:r>
            <a:r>
              <a:rPr lang="it-IT" dirty="0" smtClean="0"/>
              <a:t>devono essere un luogo di ricerca, elaborazione e costruzione di soluzioni:</a:t>
            </a:r>
          </a:p>
          <a:p>
            <a:pPr marL="109728" indent="0">
              <a:buNone/>
            </a:pPr>
            <a:r>
              <a:rPr lang="it-IT" dirty="0" smtClean="0"/>
              <a:t>«uno </a:t>
            </a:r>
            <a:r>
              <a:rPr lang="it-IT" dirty="0"/>
              <a:t>strumento  privilegiato per  sostenere  gli  enti, </a:t>
            </a:r>
            <a:r>
              <a:rPr lang="it-IT" dirty="0" smtClean="0"/>
              <a:t>evitandone </a:t>
            </a:r>
            <a:r>
              <a:rPr lang="it-IT" dirty="0"/>
              <a:t>l’isolamento e amplificando la portata degli interventi, dal livello singolo  ente  al  livello  di  ambito. I  precedenti  trienni  di  programmazione  </a:t>
            </a:r>
            <a:r>
              <a:rPr lang="it-IT" dirty="0" smtClean="0"/>
              <a:t>hanno dimostrato  </a:t>
            </a:r>
            <a:r>
              <a:rPr lang="it-IT" dirty="0"/>
              <a:t>infatti  come  questo  strumento – laddove  i  Comuni  ne  riconoscano  il </a:t>
            </a:r>
            <a:r>
              <a:rPr lang="it-IT" dirty="0" smtClean="0"/>
              <a:t> ruolo  </a:t>
            </a:r>
            <a:r>
              <a:rPr lang="it-IT" dirty="0"/>
              <a:t>di  promozione  del  welfare  e  ne  qualifichino  l’intervento  -  possa </a:t>
            </a:r>
            <a:r>
              <a:rPr lang="it-IT" dirty="0" smtClean="0"/>
              <a:t>effettivamente  </a:t>
            </a:r>
            <a:r>
              <a:rPr lang="it-IT" dirty="0"/>
              <a:t>costituirsi  come  luogo  di relazioni  degli  attori    e  di raccordo  delle </a:t>
            </a:r>
            <a:r>
              <a:rPr lang="it-IT" dirty="0" smtClean="0"/>
              <a:t>reti</a:t>
            </a:r>
            <a:r>
              <a:rPr lang="it-IT" dirty="0"/>
              <a:t>, funzionale al rafforzamento dell’integrazione fra diversi ambiti di </a:t>
            </a:r>
            <a:r>
              <a:rPr lang="it-IT" dirty="0" smtClean="0"/>
              <a:t>policy»</a:t>
            </a:r>
          </a:p>
          <a:p>
            <a:pPr marL="109728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it-IT" dirty="0" err="1" smtClean="0"/>
              <a:t>Cio’</a:t>
            </a:r>
            <a:r>
              <a:rPr lang="it-IT" dirty="0" smtClean="0"/>
              <a:t> significa INVESTIRE sulle  professionalità e sulle esperienze professionali per poter mantenere alto il livello e la qualità di produzione.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Segnaposto contenuto 5" descr="sercop-senza scrit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pic>
        <p:nvPicPr>
          <p:cNvPr id="5" name="Immagine 4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514350" y="815975"/>
            <a:ext cx="82296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Un Ufficio di Piano …….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83874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dirty="0" smtClean="0"/>
              <a:t>Un triennio riuscito e …. passato</a:t>
            </a:r>
            <a:endParaRPr lang="it-IT" sz="36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Riuscito per i buoni risultati raggiunti ma già superato per il radicale cambio di prospettiva che si determinerà con questa nuova programmazione.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Il PSDZ del rhodense si è confermato quale strumento di programmazione delle politiche ma ha anche presentato </a:t>
            </a:r>
            <a:r>
              <a:rPr lang="it-IT" dirty="0" smtClean="0"/>
              <a:t>i </a:t>
            </a:r>
            <a:r>
              <a:rPr lang="it-IT" dirty="0" smtClean="0"/>
              <a:t>suoi limiti realizzativi dovuti alla staticità dello strumento, alla parzialità operativa rispetto al sistema </a:t>
            </a:r>
            <a:r>
              <a:rPr lang="it-IT" dirty="0" smtClean="0"/>
              <a:t>dei servizi </a:t>
            </a:r>
            <a:r>
              <a:rPr lang="it-IT" dirty="0" smtClean="0"/>
              <a:t>gestiti </a:t>
            </a:r>
            <a:r>
              <a:rPr lang="it-IT" dirty="0" smtClean="0"/>
              <a:t>dai Comuni, da </a:t>
            </a:r>
            <a:r>
              <a:rPr lang="it-IT" dirty="0" err="1" smtClean="0"/>
              <a:t>S</a:t>
            </a:r>
            <a:r>
              <a:rPr lang="it-IT" dirty="0" err="1" smtClean="0"/>
              <a:t>er.co.p</a:t>
            </a:r>
            <a:r>
              <a:rPr lang="it-IT" dirty="0" smtClean="0"/>
              <a:t> </a:t>
            </a:r>
            <a:r>
              <a:rPr lang="it-IT" dirty="0" smtClean="0"/>
              <a:t>e alla sua struttura temporale che lo rende necessariamente statico rispetto ai cambiamenti contingenti, all’evoluzione dei bisogni e quindi ad una logica flessibile di risposta.</a:t>
            </a:r>
          </a:p>
        </p:txBody>
      </p:sp>
      <p:pic>
        <p:nvPicPr>
          <p:cNvPr id="6" name="Segnaposto contenuto 5" descr="sercop-senza scrit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pic>
        <p:nvPicPr>
          <p:cNvPr id="7" name="Immagine 6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26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3255" y="1143000"/>
            <a:ext cx="8701238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Gli esiti in numeri: la dimensione operativa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2194560"/>
          <a:ext cx="8229600" cy="393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egnaposto contenuto 5" descr="sercop-senza scrit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96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6826" y="603986"/>
            <a:ext cx="82296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Gli esiti: Area disabili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58641"/>
              </p:ext>
            </p:extLst>
          </p:nvPr>
        </p:nvGraphicFramePr>
        <p:xfrm>
          <a:off x="457200" y="1600200"/>
          <a:ext cx="847504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egnaposto contenuto 5" descr="sercop-senza scrit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41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9863"/>
            <a:ext cx="82296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Gli esiti: Area disabili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199" y="2002055"/>
          <a:ext cx="8446169" cy="4124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egnaposto contenuto 5" descr="sercop-senza scrit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80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3078" y="767615"/>
            <a:ext cx="82296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Gli esiti: Area inclusione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857676"/>
          <a:ext cx="8369166" cy="4268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Segnaposto contenuto 5" descr="sercop-senza scrit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pic>
        <p:nvPicPr>
          <p:cNvPr id="6" name="Immagine 5" descr="Logo Piano Sociale del Rhodens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77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6450" y="911994"/>
            <a:ext cx="8215162" cy="8109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Gli esiti: Area inclusione</a:t>
            </a:r>
            <a:endParaRPr lang="it-IT" sz="3200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199" y="1732546"/>
          <a:ext cx="8340291" cy="4393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magine 3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egnaposto contenuto 5" descr="sercop-senza scrit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96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77240"/>
            <a:ext cx="8229600" cy="8522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Gli esiti: </a:t>
            </a:r>
            <a:r>
              <a:rPr lang="it-IT" sz="3200" dirty="0"/>
              <a:t>A</a:t>
            </a:r>
            <a:r>
              <a:rPr lang="it-IT" sz="3200" dirty="0" smtClean="0"/>
              <a:t>rea minori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36296"/>
          <a:ext cx="8186286" cy="4489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 Piano Sociale del Rhodens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egnaposto contenuto 5" descr="sercop-senza scrit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82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729113"/>
            <a:ext cx="82296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Gli esiti: Area minori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566158"/>
              </p:ext>
            </p:extLst>
          </p:nvPr>
        </p:nvGraphicFramePr>
        <p:xfrm>
          <a:off x="231006" y="1713297"/>
          <a:ext cx="8422105" cy="4620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Segnaposto contenuto 5" descr="sercop-senza scrit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7452" y="0"/>
            <a:ext cx="1076548" cy="586751"/>
          </a:xfrm>
          <a:prstGeom prst="rect">
            <a:avLst/>
          </a:prstGeom>
        </p:spPr>
      </p:pic>
      <p:pic>
        <p:nvPicPr>
          <p:cNvPr id="6" name="Immagine 5" descr="Logo Piano Sociale del Rhodens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5604" y="0"/>
            <a:ext cx="1267979" cy="66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4B11-7D70-4C67-AC2D-74E4635A299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68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Personalizzato 9">
      <a:dk1>
        <a:srgbClr val="344D6C"/>
      </a:dk1>
      <a:lt1>
        <a:sysClr val="window" lastClr="FFFFFF"/>
      </a:lt1>
      <a:dk2>
        <a:srgbClr val="4E74A3"/>
      </a:dk2>
      <a:lt2>
        <a:srgbClr val="FEFAC9"/>
      </a:lt2>
      <a:accent1>
        <a:srgbClr val="B2C4DA"/>
      </a:accent1>
      <a:accent2>
        <a:srgbClr val="FAEA37"/>
      </a:accent2>
      <a:accent3>
        <a:srgbClr val="B2A7A7"/>
      </a:accent3>
      <a:accent4>
        <a:srgbClr val="FFC000"/>
      </a:accent4>
      <a:accent5>
        <a:srgbClr val="FDC3F1"/>
      </a:accent5>
      <a:accent6>
        <a:srgbClr val="809EC2"/>
      </a:accent6>
      <a:hlink>
        <a:srgbClr val="8E58B6"/>
      </a:hlink>
      <a:folHlink>
        <a:srgbClr val="7F6F6F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</TotalTime>
  <Words>872</Words>
  <Application>Microsoft Office PowerPoint</Application>
  <PresentationFormat>Presentazione su schermo (4:3)</PresentationFormat>
  <Paragraphs>85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Tramonto</vt:lpstr>
      <vt:lpstr>“Valutazione degli esiti del Piano Sociale di Zona 2009-2011  e  indirizzi futuri della programmazione zonale” </vt:lpstr>
      <vt:lpstr>Un triennio riuscito e …. passato</vt:lpstr>
      <vt:lpstr>Gli esiti in numeri: la dimensione operativa</vt:lpstr>
      <vt:lpstr>Gli esiti: Area disabili</vt:lpstr>
      <vt:lpstr>Gli esiti: Area disabili</vt:lpstr>
      <vt:lpstr>Gli esiti: Area inclusione</vt:lpstr>
      <vt:lpstr>Gli esiti: Area inclusione</vt:lpstr>
      <vt:lpstr>Gli esiti: Area minori</vt:lpstr>
      <vt:lpstr>Gli esiti: Area minori</vt:lpstr>
      <vt:lpstr>Gli esiti: Area anziani</vt:lpstr>
      <vt:lpstr>Gli esiti: Area anziani</vt:lpstr>
      <vt:lpstr>Qualche evidenza: dati censis</vt:lpstr>
      <vt:lpstr>Qualche evidenza: spesa media Italia/Europa </vt:lpstr>
      <vt:lpstr>Qualche evidenza: spesa pubblica welfare sociale tipologia di utenti (istat 2010) </vt:lpstr>
      <vt:lpstr>Le nuove linee di indirizzo</vt:lpstr>
      <vt:lpstr>Le nuove linee di indirizzo</vt:lpstr>
      <vt:lpstr>Alcune direttrici per il 2012</vt:lpstr>
      <vt:lpstr>Alcune direttrici per il 2012</vt:lpstr>
      <vt:lpstr>Un Ufficio di Piano …….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LAlessandri</dc:creator>
  <cp:lastModifiedBy>Cange</cp:lastModifiedBy>
  <cp:revision>97</cp:revision>
  <dcterms:created xsi:type="dcterms:W3CDTF">2010-11-22T10:20:32Z</dcterms:created>
  <dcterms:modified xsi:type="dcterms:W3CDTF">2012-01-11T08:29:45Z</dcterms:modified>
</cp:coreProperties>
</file>